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1105" r:id="rId2"/>
    <p:sldId id="1146" r:id="rId3"/>
    <p:sldId id="1124" r:id="rId4"/>
    <p:sldId id="1125" r:id="rId5"/>
    <p:sldId id="1138" r:id="rId6"/>
    <p:sldId id="1139" r:id="rId7"/>
    <p:sldId id="1141" r:id="rId8"/>
    <p:sldId id="1140" r:id="rId9"/>
    <p:sldId id="1077" r:id="rId10"/>
    <p:sldId id="1108" r:id="rId11"/>
    <p:sldId id="1126" r:id="rId12"/>
    <p:sldId id="1127" r:id="rId13"/>
    <p:sldId id="1128" r:id="rId14"/>
    <p:sldId id="1129" r:id="rId15"/>
    <p:sldId id="1130" r:id="rId16"/>
    <p:sldId id="1131" r:id="rId17"/>
    <p:sldId id="1132" r:id="rId18"/>
    <p:sldId id="1133" r:id="rId19"/>
    <p:sldId id="1142" r:id="rId20"/>
    <p:sldId id="1079" r:id="rId21"/>
    <p:sldId id="1080" r:id="rId22"/>
    <p:sldId id="1083" r:id="rId23"/>
    <p:sldId id="1143" r:id="rId24"/>
    <p:sldId id="1081" r:id="rId25"/>
    <p:sldId id="1145" r:id="rId26"/>
    <p:sldId id="1035" r:id="rId27"/>
    <p:sldId id="1088" r:id="rId28"/>
    <p:sldId id="1089" r:id="rId29"/>
    <p:sldId id="1090" r:id="rId30"/>
    <p:sldId id="1092" r:id="rId31"/>
    <p:sldId id="1134" r:id="rId32"/>
    <p:sldId id="1097" r:id="rId33"/>
    <p:sldId id="1098" r:id="rId34"/>
    <p:sldId id="1135" r:id="rId35"/>
    <p:sldId id="1144" r:id="rId36"/>
    <p:sldId id="1137" r:id="rId37"/>
    <p:sldId id="1100" r:id="rId38"/>
    <p:sldId id="1136" r:id="rId39"/>
    <p:sldId id="1102" r:id="rId40"/>
    <p:sldId id="1093" r:id="rId41"/>
    <p:sldId id="1121" r:id="rId42"/>
    <p:sldId id="835" r:id="rId4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56" autoAdjust="0"/>
    <p:restoredTop sz="75202" autoAdjust="0"/>
  </p:normalViewPr>
  <p:slideViewPr>
    <p:cSldViewPr>
      <p:cViewPr varScale="1">
        <p:scale>
          <a:sx n="94" d="100"/>
          <a:sy n="94" d="100"/>
        </p:scale>
        <p:origin x="200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9: Data Mining (4/4)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9,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286261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Apply clustering algorithm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6822726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3271361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213360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318262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426212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392420"/>
            <a:ext cx="3931920" cy="3759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460896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0" y="28956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33800"/>
            <a:ext cx="2621280" cy="281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sets A,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similarity:</a:t>
            </a:r>
          </a:p>
        </p:txBody>
      </p:sp>
    </p:spTree>
    <p:extLst>
      <p:ext uri="{BB962C8B-B14F-4D97-AF65-F5344CB8AC3E}">
        <p14:creationId xmlns:p14="http://schemas.microsoft.com/office/powerpoint/2010/main" val="334047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Norms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2400" y="2738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Euclidean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40341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Manhattan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5327958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r>
              <a:rPr lang="en-US" sz="24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514600"/>
            <a:ext cx="30099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960167"/>
            <a:ext cx="250698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0" y="51054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3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32766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5720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5509260"/>
            <a:ext cx="2613660" cy="281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Cosine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measure distance between the 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460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16" name="TextBox 1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 rot="21239651">
            <a:off x="5196461" y="599189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Advantages over others?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74116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Representations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86171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38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Unigrams (i.e., words)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58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39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boolean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BM25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Shingles =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-grams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28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word level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character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(Text)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5012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recommender systems: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Items as features for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Users as features for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1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For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 data: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52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Behaviors (clicks) as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57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graphs: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38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lists as features for vertices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(Beyond 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8529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Algorithms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Hierarchical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-Means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</p:spTree>
    <p:extLst>
      <p:ext uri="{BB962C8B-B14F-4D97-AF65-F5344CB8AC3E}">
        <p14:creationId xmlns:p14="http://schemas.microsoft.com/office/powerpoint/2010/main" val="629959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309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Hierarchical Agglomerative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55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Until there is only one cluster: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0657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Find the two clusters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that are most similar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Replace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with a single cluster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∪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with each document in its own cluster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history of merges forms the hierarchy</a:t>
            </a:r>
          </a:p>
        </p:txBody>
      </p:sp>
    </p:spTree>
    <p:extLst>
      <p:ext uri="{BB962C8B-B14F-4D97-AF65-F5344CB8AC3E}">
        <p14:creationId xmlns:p14="http://schemas.microsoft.com/office/powerpoint/2010/main" val="18446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83" name="Rectangle 3"/>
          <p:cNvSpPr>
            <a:spLocks noChangeArrowheads="1"/>
          </p:cNvSpPr>
          <p:nvPr/>
        </p:nvSpPr>
        <p:spPr bwMode="auto">
          <a:xfrm>
            <a:off x="1219200" y="5791200"/>
            <a:ext cx="6858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		B	C	D	E	F	G	H	</a:t>
            </a:r>
          </a:p>
        </p:txBody>
      </p:sp>
      <p:grpSp>
        <p:nvGrpSpPr>
          <p:cNvPr id="1761302" name="Group 22"/>
          <p:cNvGrpSpPr>
            <a:grpSpLocks/>
          </p:cNvGrpSpPr>
          <p:nvPr/>
        </p:nvGrpSpPr>
        <p:grpSpPr bwMode="auto">
          <a:xfrm>
            <a:off x="1447800" y="5105400"/>
            <a:ext cx="762000" cy="609600"/>
            <a:chOff x="1392" y="3024"/>
            <a:chExt cx="480" cy="384"/>
          </a:xfrm>
        </p:grpSpPr>
        <p:sp>
          <p:nvSpPr>
            <p:cNvPr id="1761284" name="Line 4"/>
            <p:cNvSpPr>
              <a:spLocks noChangeShapeType="1"/>
            </p:cNvSpPr>
            <p:nvPr/>
          </p:nvSpPr>
          <p:spPr bwMode="auto">
            <a:xfrm flipV="1">
              <a:off x="139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5" name="Line 5"/>
            <p:cNvSpPr>
              <a:spLocks noChangeShapeType="1"/>
            </p:cNvSpPr>
            <p:nvPr/>
          </p:nvSpPr>
          <p:spPr bwMode="auto">
            <a:xfrm>
              <a:off x="163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3" name="Group 23"/>
          <p:cNvGrpSpPr>
            <a:grpSpLocks/>
          </p:cNvGrpSpPr>
          <p:nvPr/>
        </p:nvGrpSpPr>
        <p:grpSpPr bwMode="auto">
          <a:xfrm>
            <a:off x="3276600" y="5105400"/>
            <a:ext cx="762000" cy="609600"/>
            <a:chOff x="2544" y="3024"/>
            <a:chExt cx="480" cy="384"/>
          </a:xfrm>
        </p:grpSpPr>
        <p:sp>
          <p:nvSpPr>
            <p:cNvPr id="1761286" name="Line 6"/>
            <p:cNvSpPr>
              <a:spLocks noChangeShapeType="1"/>
            </p:cNvSpPr>
            <p:nvPr/>
          </p:nvSpPr>
          <p:spPr bwMode="auto">
            <a:xfrm flipV="1">
              <a:off x="254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7" name="Line 7"/>
            <p:cNvSpPr>
              <a:spLocks noChangeShapeType="1"/>
            </p:cNvSpPr>
            <p:nvPr/>
          </p:nvSpPr>
          <p:spPr bwMode="auto">
            <a:xfrm>
              <a:off x="278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4" name="Group 24"/>
          <p:cNvGrpSpPr>
            <a:grpSpLocks/>
          </p:cNvGrpSpPr>
          <p:nvPr/>
        </p:nvGrpSpPr>
        <p:grpSpPr bwMode="auto">
          <a:xfrm>
            <a:off x="5105400" y="5105400"/>
            <a:ext cx="762000" cy="609600"/>
            <a:chOff x="3696" y="3024"/>
            <a:chExt cx="480" cy="384"/>
          </a:xfrm>
        </p:grpSpPr>
        <p:sp>
          <p:nvSpPr>
            <p:cNvPr id="1761288" name="Line 8"/>
            <p:cNvSpPr>
              <a:spLocks noChangeShapeType="1"/>
            </p:cNvSpPr>
            <p:nvPr/>
          </p:nvSpPr>
          <p:spPr bwMode="auto">
            <a:xfrm flipV="1">
              <a:off x="369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9" name="Line 9"/>
            <p:cNvSpPr>
              <a:spLocks noChangeShapeType="1"/>
            </p:cNvSpPr>
            <p:nvPr/>
          </p:nvSpPr>
          <p:spPr bwMode="auto">
            <a:xfrm>
              <a:off x="393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6" name="Group 26"/>
          <p:cNvGrpSpPr>
            <a:grpSpLocks/>
          </p:cNvGrpSpPr>
          <p:nvPr/>
        </p:nvGrpSpPr>
        <p:grpSpPr bwMode="auto">
          <a:xfrm>
            <a:off x="1828800" y="3200400"/>
            <a:ext cx="4953000" cy="2514600"/>
            <a:chOff x="1632" y="1824"/>
            <a:chExt cx="3120" cy="1584"/>
          </a:xfrm>
        </p:grpSpPr>
        <p:sp>
          <p:nvSpPr>
            <p:cNvPr id="1761290" name="Line 10"/>
            <p:cNvSpPr>
              <a:spLocks noChangeShapeType="1"/>
            </p:cNvSpPr>
            <p:nvPr/>
          </p:nvSpPr>
          <p:spPr bwMode="auto">
            <a:xfrm flipH="1" flipV="1">
              <a:off x="2880" y="1824"/>
              <a:ext cx="1872" cy="15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1" name="Line 11"/>
            <p:cNvSpPr>
              <a:spLocks noChangeShapeType="1"/>
            </p:cNvSpPr>
            <p:nvPr/>
          </p:nvSpPr>
          <p:spPr bwMode="auto">
            <a:xfrm flipV="1">
              <a:off x="1632" y="1824"/>
              <a:ext cx="1248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5" name="Group 25"/>
          <p:cNvGrpSpPr>
            <a:grpSpLocks/>
          </p:cNvGrpSpPr>
          <p:nvPr/>
        </p:nvGrpSpPr>
        <p:grpSpPr bwMode="auto">
          <a:xfrm>
            <a:off x="3657600" y="3810000"/>
            <a:ext cx="4038600" cy="1905000"/>
            <a:chOff x="2784" y="2208"/>
            <a:chExt cx="2544" cy="1200"/>
          </a:xfrm>
        </p:grpSpPr>
        <p:sp>
          <p:nvSpPr>
            <p:cNvPr id="1761292" name="Line 12"/>
            <p:cNvSpPr>
              <a:spLocks noChangeShapeType="1"/>
            </p:cNvSpPr>
            <p:nvPr/>
          </p:nvSpPr>
          <p:spPr bwMode="auto">
            <a:xfrm flipV="1">
              <a:off x="2784" y="2208"/>
              <a:ext cx="1920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3" name="Line 13"/>
            <p:cNvSpPr>
              <a:spLocks noChangeShapeType="1"/>
            </p:cNvSpPr>
            <p:nvPr/>
          </p:nvSpPr>
          <p:spPr bwMode="auto">
            <a:xfrm flipH="1" flipV="1">
              <a:off x="4704" y="2208"/>
              <a:ext cx="624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7" name="Group 27"/>
          <p:cNvGrpSpPr>
            <a:grpSpLocks/>
          </p:cNvGrpSpPr>
          <p:nvPr/>
        </p:nvGrpSpPr>
        <p:grpSpPr bwMode="auto">
          <a:xfrm>
            <a:off x="3810000" y="2743200"/>
            <a:ext cx="1676400" cy="2362200"/>
            <a:chOff x="2880" y="1536"/>
            <a:chExt cx="1056" cy="1488"/>
          </a:xfrm>
        </p:grpSpPr>
        <p:sp>
          <p:nvSpPr>
            <p:cNvPr id="1761297" name="Line 17"/>
            <p:cNvSpPr>
              <a:spLocks noChangeShapeType="1"/>
            </p:cNvSpPr>
            <p:nvPr/>
          </p:nvSpPr>
          <p:spPr bwMode="auto">
            <a:xfrm flipH="1" flipV="1">
              <a:off x="3840" y="1536"/>
              <a:ext cx="96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8" name="Line 18"/>
            <p:cNvSpPr>
              <a:spLocks noChangeShapeType="1"/>
            </p:cNvSpPr>
            <p:nvPr/>
          </p:nvSpPr>
          <p:spPr bwMode="auto">
            <a:xfrm flipV="1">
              <a:off x="2880" y="1536"/>
              <a:ext cx="960" cy="2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8" name="Group 28"/>
          <p:cNvGrpSpPr>
            <a:grpSpLocks/>
          </p:cNvGrpSpPr>
          <p:nvPr/>
        </p:nvGrpSpPr>
        <p:grpSpPr bwMode="auto">
          <a:xfrm>
            <a:off x="5334000" y="1447800"/>
            <a:ext cx="1371600" cy="2362200"/>
            <a:chOff x="3840" y="720"/>
            <a:chExt cx="864" cy="1488"/>
          </a:xfrm>
        </p:grpSpPr>
        <p:sp>
          <p:nvSpPr>
            <p:cNvPr id="1761296" name="Line 16"/>
            <p:cNvSpPr>
              <a:spLocks noChangeShapeType="1"/>
            </p:cNvSpPr>
            <p:nvPr/>
          </p:nvSpPr>
          <p:spPr bwMode="auto">
            <a:xfrm flipH="1" flipV="1">
              <a:off x="4272" y="720"/>
              <a:ext cx="432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9" name="Line 19"/>
            <p:cNvSpPr>
              <a:spLocks noChangeShapeType="1"/>
            </p:cNvSpPr>
            <p:nvPr/>
          </p:nvSpPr>
          <p:spPr bwMode="auto">
            <a:xfrm flipV="1">
              <a:off x="3840" y="720"/>
              <a:ext cx="432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HAC in Action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4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541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similarity between two clusters?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33517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Single Link: similarity of two most similar members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Link: similarity of two least similar members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Average: average similarity between members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Which two clusters do we merge?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 Merging</a:t>
            </a:r>
          </a:p>
        </p:txBody>
      </p:sp>
    </p:spTree>
    <p:extLst>
      <p:ext uri="{BB962C8B-B14F-4D97-AF65-F5344CB8AC3E}">
        <p14:creationId xmlns:p14="http://schemas.microsoft.com/office/powerpoint/2010/main" val="8013752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40" y="2442150"/>
            <a:ext cx="3604260" cy="434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" y="4423350"/>
            <a:ext cx="3604260" cy="43434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Link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link: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maximum similarity of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9335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result in “straggly” (long and thin) clusters due 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chaining effect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19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Complete link: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00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minimum similarity of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933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Makes more “tight” spherical clusters</a:t>
            </a:r>
          </a:p>
        </p:txBody>
      </p:sp>
    </p:spTree>
    <p:extLst>
      <p:ext uri="{BB962C8B-B14F-4D97-AF65-F5344CB8AC3E}">
        <p14:creationId xmlns:p14="http://schemas.microsoft.com/office/powerpoint/2010/main" val="5217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inherent challenge?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38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Practicality as in-memory final step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1010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20" y="4099560"/>
            <a:ext cx="1821180" cy="7010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Assign each instance to closest centroid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Update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centroids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based on assigned instances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random instances {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, s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,… </a:t>
            </a:r>
            <a:r>
              <a:rPr lang="en-US" sz="2400" b="0" i="1" kern="0" dirty="0" err="1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i="1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} as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initial centroids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734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700" name="Text Box 84"/>
          <p:cNvSpPr txBox="1">
            <a:spLocks noChangeArrowheads="1"/>
          </p:cNvSpPr>
          <p:nvPr/>
        </p:nvSpPr>
        <p:spPr bwMode="auto">
          <a:xfrm>
            <a:off x="6218238" y="2819401"/>
            <a:ext cx="2209799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Compute centroids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6614" y="3657601"/>
            <a:ext cx="2619374" cy="706438"/>
            <a:chOff x="2106614" y="3657601"/>
            <a:chExt cx="2619374" cy="706438"/>
          </a:xfrm>
        </p:grpSpPr>
        <p:sp>
          <p:nvSpPr>
            <p:cNvPr id="1775701" name="Text Box 85"/>
            <p:cNvSpPr txBox="1">
              <a:spLocks noChangeArrowheads="1"/>
            </p:cNvSpPr>
            <p:nvPr/>
          </p:nvSpPr>
          <p:spPr bwMode="auto">
            <a:xfrm>
              <a:off x="2106614" y="36576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02" name="Text Box 86"/>
            <p:cNvSpPr txBox="1">
              <a:spLocks noChangeArrowheads="1"/>
            </p:cNvSpPr>
            <p:nvPr/>
          </p:nvSpPr>
          <p:spPr bwMode="auto">
            <a:xfrm>
              <a:off x="4316413" y="39624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</p:grpSp>
      <p:sp>
        <p:nvSpPr>
          <p:cNvPr id="1775671" name="Oval 55"/>
          <p:cNvSpPr>
            <a:spLocks noChangeArrowheads="1"/>
          </p:cNvSpPr>
          <p:nvPr/>
        </p:nvSpPr>
        <p:spPr bwMode="auto">
          <a:xfrm>
            <a:off x="14732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2" name="Oval 56"/>
          <p:cNvSpPr>
            <a:spLocks noChangeArrowheads="1"/>
          </p:cNvSpPr>
          <p:nvPr/>
        </p:nvSpPr>
        <p:spPr bwMode="auto">
          <a:xfrm>
            <a:off x="1701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3" name="Oval 57"/>
          <p:cNvSpPr>
            <a:spLocks noChangeArrowheads="1"/>
          </p:cNvSpPr>
          <p:nvPr/>
        </p:nvSpPr>
        <p:spPr bwMode="auto">
          <a:xfrm>
            <a:off x="1930402" y="38862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4" name="Oval 58"/>
          <p:cNvSpPr>
            <a:spLocks noChangeArrowheads="1"/>
          </p:cNvSpPr>
          <p:nvPr/>
        </p:nvSpPr>
        <p:spPr bwMode="auto">
          <a:xfrm>
            <a:off x="1244602" y="4572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5" name="Oval 59"/>
          <p:cNvSpPr>
            <a:spLocks noChangeArrowheads="1"/>
          </p:cNvSpPr>
          <p:nvPr/>
        </p:nvSpPr>
        <p:spPr bwMode="auto">
          <a:xfrm>
            <a:off x="1930402" y="4876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6" name="Oval 60"/>
          <p:cNvSpPr>
            <a:spLocks noChangeArrowheads="1"/>
          </p:cNvSpPr>
          <p:nvPr/>
        </p:nvSpPr>
        <p:spPr bwMode="auto">
          <a:xfrm>
            <a:off x="50546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7" name="Oval 61"/>
          <p:cNvSpPr>
            <a:spLocks noChangeArrowheads="1"/>
          </p:cNvSpPr>
          <p:nvPr/>
        </p:nvSpPr>
        <p:spPr bwMode="auto">
          <a:xfrm>
            <a:off x="49784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8" name="Oval 62"/>
          <p:cNvSpPr>
            <a:spLocks noChangeArrowheads="1"/>
          </p:cNvSpPr>
          <p:nvPr/>
        </p:nvSpPr>
        <p:spPr bwMode="auto">
          <a:xfrm>
            <a:off x="34544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9" name="Oval 63"/>
          <p:cNvSpPr>
            <a:spLocks noChangeArrowheads="1"/>
          </p:cNvSpPr>
          <p:nvPr/>
        </p:nvSpPr>
        <p:spPr bwMode="auto">
          <a:xfrm>
            <a:off x="4368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0" name="Oval 64"/>
          <p:cNvSpPr>
            <a:spLocks noChangeArrowheads="1"/>
          </p:cNvSpPr>
          <p:nvPr/>
        </p:nvSpPr>
        <p:spPr bwMode="auto">
          <a:xfrm>
            <a:off x="3835402" y="4495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1" name="Oval 65"/>
          <p:cNvSpPr>
            <a:spLocks noChangeArrowheads="1"/>
          </p:cNvSpPr>
          <p:nvPr/>
        </p:nvSpPr>
        <p:spPr bwMode="auto">
          <a:xfrm>
            <a:off x="11684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2" name="Oval 66"/>
          <p:cNvSpPr>
            <a:spLocks noChangeArrowheads="1"/>
          </p:cNvSpPr>
          <p:nvPr/>
        </p:nvSpPr>
        <p:spPr bwMode="auto">
          <a:xfrm>
            <a:off x="39878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1775683" name="Group 67"/>
          <p:cNvGrpSpPr>
            <a:grpSpLocks/>
          </p:cNvGrpSpPr>
          <p:nvPr/>
        </p:nvGrpSpPr>
        <p:grpSpPr bwMode="auto">
          <a:xfrm>
            <a:off x="3987803" y="1905000"/>
            <a:ext cx="3479801" cy="2360613"/>
            <a:chOff x="2784" y="960"/>
            <a:chExt cx="2192" cy="1487"/>
          </a:xfrm>
        </p:grpSpPr>
        <p:sp>
          <p:nvSpPr>
            <p:cNvPr id="1775684" name="Text Box 68"/>
            <p:cNvSpPr txBox="1">
              <a:spLocks noChangeArrowheads="1"/>
            </p:cNvSpPr>
            <p:nvPr/>
          </p:nvSpPr>
          <p:spPr bwMode="auto">
            <a:xfrm>
              <a:off x="4189" y="960"/>
              <a:ext cx="78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Pick seeds</a:t>
              </a:r>
            </a:p>
          </p:txBody>
        </p:sp>
        <p:sp>
          <p:nvSpPr>
            <p:cNvPr id="1775685" name="Oval 69"/>
            <p:cNvSpPr>
              <a:spLocks noChangeArrowheads="1"/>
            </p:cNvSpPr>
            <p:nvPr/>
          </p:nvSpPr>
          <p:spPr bwMode="auto">
            <a:xfrm>
              <a:off x="3024" y="240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6" name="Oval 70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75687" name="Group 71"/>
          <p:cNvGrpSpPr>
            <a:grpSpLocks/>
          </p:cNvGrpSpPr>
          <p:nvPr/>
        </p:nvGrpSpPr>
        <p:grpSpPr bwMode="auto">
          <a:xfrm>
            <a:off x="1168402" y="2362200"/>
            <a:ext cx="6985000" cy="2589213"/>
            <a:chOff x="1008" y="1248"/>
            <a:chExt cx="4400" cy="1631"/>
          </a:xfrm>
        </p:grpSpPr>
        <p:sp>
          <p:nvSpPr>
            <p:cNvPr id="1775688" name="Oval 72"/>
            <p:cNvSpPr>
              <a:spLocks noChangeArrowheads="1"/>
            </p:cNvSpPr>
            <p:nvPr/>
          </p:nvSpPr>
          <p:spPr bwMode="auto">
            <a:xfrm>
              <a:off x="2688" y="259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9" name="Oval 73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0" name="Oval 74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1" name="Oval 75"/>
            <p:cNvSpPr>
              <a:spLocks noChangeArrowheads="1"/>
            </p:cNvSpPr>
            <p:nvPr/>
          </p:nvSpPr>
          <p:spPr bwMode="auto">
            <a:xfrm>
              <a:off x="1008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2" name="Oval 76"/>
            <p:cNvSpPr>
              <a:spLocks noChangeArrowheads="1"/>
            </p:cNvSpPr>
            <p:nvPr/>
          </p:nvSpPr>
          <p:spPr bwMode="auto">
            <a:xfrm>
              <a:off x="1200" y="211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3" name="Oval 77"/>
            <p:cNvSpPr>
              <a:spLocks noChangeArrowheads="1"/>
            </p:cNvSpPr>
            <p:nvPr/>
          </p:nvSpPr>
          <p:spPr bwMode="auto">
            <a:xfrm>
              <a:off x="1488" y="2208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4" name="Oval 78"/>
            <p:cNvSpPr>
              <a:spLocks noChangeArrowheads="1"/>
            </p:cNvSpPr>
            <p:nvPr/>
          </p:nvSpPr>
          <p:spPr bwMode="auto">
            <a:xfrm>
              <a:off x="1344" y="240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5" name="Oval 79"/>
            <p:cNvSpPr>
              <a:spLocks noChangeArrowheads="1"/>
            </p:cNvSpPr>
            <p:nvPr/>
          </p:nvSpPr>
          <p:spPr bwMode="auto">
            <a:xfrm>
              <a:off x="3408" y="211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6" name="Oval 80"/>
            <p:cNvSpPr>
              <a:spLocks noChangeArrowheads="1"/>
            </p:cNvSpPr>
            <p:nvPr/>
          </p:nvSpPr>
          <p:spPr bwMode="auto">
            <a:xfrm>
              <a:off x="1488" y="283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7" name="Oval 81"/>
            <p:cNvSpPr>
              <a:spLocks noChangeArrowheads="1"/>
            </p:cNvSpPr>
            <p:nvPr/>
          </p:nvSpPr>
          <p:spPr bwMode="auto">
            <a:xfrm>
              <a:off x="1056" y="264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8" name="Text Box 82"/>
            <p:cNvSpPr txBox="1">
              <a:spLocks noChangeArrowheads="1"/>
            </p:cNvSpPr>
            <p:nvPr/>
          </p:nvSpPr>
          <p:spPr bwMode="auto">
            <a:xfrm>
              <a:off x="4189" y="1248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3" name="Group 87"/>
          <p:cNvGrpSpPr>
            <a:grpSpLocks/>
          </p:cNvGrpSpPr>
          <p:nvPr/>
        </p:nvGrpSpPr>
        <p:grpSpPr bwMode="auto">
          <a:xfrm>
            <a:off x="3454402" y="3276600"/>
            <a:ext cx="4699000" cy="608013"/>
            <a:chOff x="2448" y="1824"/>
            <a:chExt cx="2960" cy="383"/>
          </a:xfrm>
        </p:grpSpPr>
        <p:sp>
          <p:nvSpPr>
            <p:cNvPr id="1775704" name="Oval 88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5" name="Oval 89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6" name="Oval 90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7" name="Text Box 91"/>
            <p:cNvSpPr txBox="1">
              <a:spLocks noChangeArrowheads="1"/>
            </p:cNvSpPr>
            <p:nvPr/>
          </p:nvSpPr>
          <p:spPr bwMode="auto">
            <a:xfrm>
              <a:off x="4189" y="1824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Reassign </a:t>
              </a:r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clusters</a:t>
              </a:r>
            </a:p>
          </p:txBody>
        </p:sp>
      </p:grpSp>
      <p:grpSp>
        <p:nvGrpSpPr>
          <p:cNvPr id="1775708" name="Group 92"/>
          <p:cNvGrpSpPr>
            <a:grpSpLocks/>
          </p:cNvGrpSpPr>
          <p:nvPr/>
        </p:nvGrpSpPr>
        <p:grpSpPr bwMode="auto">
          <a:xfrm>
            <a:off x="1420814" y="3733804"/>
            <a:ext cx="7007223" cy="477838"/>
            <a:chOff x="1167" y="2112"/>
            <a:chExt cx="4414" cy="301"/>
          </a:xfrm>
        </p:grpSpPr>
        <p:sp>
          <p:nvSpPr>
            <p:cNvPr id="1775711" name="Text Box 95"/>
            <p:cNvSpPr txBox="1">
              <a:spLocks noChangeArrowheads="1"/>
            </p:cNvSpPr>
            <p:nvPr/>
          </p:nvSpPr>
          <p:spPr bwMode="auto">
            <a:xfrm>
              <a:off x="2847" y="2112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  <p:sp>
          <p:nvSpPr>
            <p:cNvPr id="1775712" name="Text Box 96"/>
            <p:cNvSpPr txBox="1">
              <a:spLocks noChangeArrowheads="1"/>
            </p:cNvSpPr>
            <p:nvPr/>
          </p:nvSpPr>
          <p:spPr bwMode="auto">
            <a:xfrm>
              <a:off x="1167" y="2160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13" name="Text Box 97"/>
            <p:cNvSpPr txBox="1">
              <a:spLocks noChangeArrowheads="1"/>
            </p:cNvSpPr>
            <p:nvPr/>
          </p:nvSpPr>
          <p:spPr bwMode="auto">
            <a:xfrm>
              <a:off x="4189" y="2112"/>
              <a:ext cx="139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Compute centroids</a:t>
              </a:r>
            </a:p>
          </p:txBody>
        </p:sp>
      </p:grpSp>
      <p:sp>
        <p:nvSpPr>
          <p:cNvPr id="1775714" name="Text Box 98"/>
          <p:cNvSpPr txBox="1">
            <a:spLocks noChangeArrowheads="1"/>
          </p:cNvSpPr>
          <p:nvPr/>
        </p:nvSpPr>
        <p:spPr bwMode="auto">
          <a:xfrm>
            <a:off x="6217920" y="4191000"/>
            <a:ext cx="19355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Reassign clusters</a:t>
            </a:r>
          </a:p>
        </p:txBody>
      </p:sp>
      <p:sp>
        <p:nvSpPr>
          <p:cNvPr id="1775715" name="Text Box 99"/>
          <p:cNvSpPr txBox="1">
            <a:spLocks noChangeArrowheads="1"/>
          </p:cNvSpPr>
          <p:nvPr/>
        </p:nvSpPr>
        <p:spPr bwMode="auto">
          <a:xfrm>
            <a:off x="6217920" y="4724400"/>
            <a:ext cx="139340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Converged!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Clustering Example</a:t>
            </a:r>
          </a:p>
        </p:txBody>
      </p:sp>
    </p:spTree>
    <p:extLst>
      <p:ext uri="{BB962C8B-B14F-4D97-AF65-F5344CB8AC3E}">
        <p14:creationId xmlns:p14="http://schemas.microsoft.com/office/powerpoint/2010/main" val="27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700" grpId="0"/>
      <p:bldP spid="1775714" grpId="0" autoUpdateAnimBg="0"/>
      <p:bldP spid="177571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NN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59690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9840" y="327660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</a:rPr>
              <a:t>(Just a clever way to keep track of denominator)</a:t>
            </a:r>
            <a:endParaRPr lang="en-US" sz="1800" b="0" dirty="0">
              <a:solidFill>
                <a:srgbClr val="FF0000"/>
              </a:solidFill>
              <a:latin typeface="Gill Sans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 bwMode="auto">
          <a:xfrm flipH="1" flipV="1">
            <a:off x="5501640" y="3429000"/>
            <a:ext cx="838200" cy="1707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78544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N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95400"/>
            <a:ext cx="59690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about Spark?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 Implementation w/ IMC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911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Implementation Notes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48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Standard setup of iterative MapReduce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9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Driver program sets up MapReduce job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Waits for completion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Checks for convergence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Repeats if necessary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88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Must be able keep cluster centroids in memory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298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With large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large feature spaces, potentially an issue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requirements of centroids grow over time!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796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Variant: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medoids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56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you select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initial seeds?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94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you select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3014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Theme: Similarity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similar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Offline variant: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extract all similar pairs of objects from a large collection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Online variant: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this object similar to something I’ve seen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00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similar are two items? How “close” are two items?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Equivalent formulations: large distance = low similarity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Lots of applications!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397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arrange similar items into clusters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78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entire static collection available at once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objects incrementally available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239651">
            <a:off x="7182191" y="4020828"/>
            <a:ext cx="17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Last time!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39651">
            <a:off x="6114962" y="5349494"/>
            <a:ext cx="18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Today!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04177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0px-EM-Gaussian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03324"/>
            <a:ext cx="5118100" cy="550707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(Cluster analysis)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w/ Gaussian Mixture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data as a mixture of Gaussians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data, recover model parameters</a:t>
            </a:r>
          </a:p>
        </p:txBody>
      </p:sp>
      <p:sp>
        <p:nvSpPr>
          <p:cNvPr id="9" name="TextBox 8"/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with models?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303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072640"/>
            <a:ext cx="48920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90" y="3268980"/>
            <a:ext cx="1546860" cy="31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20" y="5882640"/>
            <a:ext cx="1447800" cy="289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" y="4671060"/>
            <a:ext cx="6766560" cy="662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Gaussian Distributions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Gaussian (i.e., Normal):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86887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random variable with such a distribution we write as: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Gaussian (i.e., Normal):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467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random variable with such a distribution we write as:</a:t>
            </a:r>
          </a:p>
        </p:txBody>
      </p:sp>
    </p:spTree>
    <p:extLst>
      <p:ext uri="{BB962C8B-B14F-4D97-AF65-F5344CB8AC3E}">
        <p14:creationId xmlns:p14="http://schemas.microsoft.com/office/powerpoint/2010/main" val="2218378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rmal_Distribution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772400" cy="4966564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(Normal Distribution)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Gaussian</a:t>
            </a:r>
          </a:p>
        </p:txBody>
      </p:sp>
    </p:spTree>
    <p:extLst>
      <p:ext uri="{BB962C8B-B14F-4D97-AF65-F5344CB8AC3E}">
        <p14:creationId xmlns:p14="http://schemas.microsoft.com/office/powerpoint/2010/main" val="2090401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ussians-examp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0500"/>
            <a:ext cx="8920339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5067300"/>
            <a:ext cx="1158240" cy="662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67300"/>
            <a:ext cx="11582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60" y="5067300"/>
            <a:ext cx="172974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0" y="5067300"/>
            <a:ext cx="1729740" cy="66294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Lecture notes by </a:t>
            </a:r>
            <a:r>
              <a:rPr lang="en-US" sz="1000" b="0" dirty="0" err="1" smtClean="0">
                <a:solidFill>
                  <a:schemeClr val="bg1"/>
                </a:solidFill>
              </a:rPr>
              <a:t>Chuong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B. </a:t>
            </a:r>
            <a:r>
              <a:rPr lang="en-US" sz="1000" b="0" dirty="0" smtClean="0">
                <a:solidFill>
                  <a:schemeClr val="bg1"/>
                </a:solidFill>
              </a:rPr>
              <a:t>Do (IIT Delhi)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Multivariate Gaussians</a:t>
            </a:r>
          </a:p>
        </p:txBody>
      </p:sp>
    </p:spTree>
    <p:extLst>
      <p:ext uri="{BB962C8B-B14F-4D97-AF65-F5344CB8AC3E}">
        <p14:creationId xmlns:p14="http://schemas.microsoft.com/office/powerpoint/2010/main" val="333942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76400" y="2290465"/>
            <a:ext cx="5715000" cy="1219200"/>
          </a:xfrm>
          <a:prstGeom prst="rect">
            <a:avLst/>
          </a:prstGeom>
        </p:spPr>
        <p:txBody>
          <a:bodyPr/>
          <a:lstStyle/>
          <a:p>
            <a:pPr marL="3175" lvl="1" indent="0">
              <a:buNone/>
            </a:pPr>
            <a:r>
              <a:rPr lang="en-US" dirty="0" smtClean="0"/>
              <a:t>Number of components:</a:t>
            </a:r>
          </a:p>
          <a:p>
            <a:pPr marL="3175" lvl="1" indent="0">
              <a:buNone/>
            </a:pPr>
            <a:r>
              <a:rPr lang="en-US" dirty="0" smtClean="0"/>
              <a:t>“Mixing” weight vector:</a:t>
            </a:r>
          </a:p>
          <a:p>
            <a:pPr marL="3175" lvl="1" indent="0">
              <a:buNone/>
            </a:pPr>
            <a:r>
              <a:rPr lang="en-US" dirty="0" smtClean="0"/>
              <a:t>For each Gaussian, mean and covariance matrix: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189625"/>
            <a:ext cx="518160" cy="19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153049"/>
            <a:ext cx="548640" cy="236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823865"/>
            <a:ext cx="152400" cy="12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80" y="2412385"/>
            <a:ext cx="236220" cy="19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239651">
            <a:off x="5120261" y="3523529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The generative story?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39651">
            <a:off x="5210284" y="3828666"/>
            <a:ext cx="338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0000"/>
                </a:solidFill>
                <a:latin typeface="Gill Sans"/>
              </a:rPr>
              <a:t>(yes, that’s a technical term)</a:t>
            </a:r>
            <a:endParaRPr lang="en-US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Model Parameters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235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Varying constraints on co-variance matrices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616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Spherical vs. diagonal vs. full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Tied vs. untied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Problem: Given the data, recover the model parameters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9413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3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00300"/>
            <a:ext cx="23622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0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819400"/>
            <a:ext cx="510540" cy="16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60" y="5692140"/>
            <a:ext cx="3489960" cy="32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552890"/>
            <a:ext cx="3840480" cy="6629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Learning for Simple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selection criterion: maximize likelihood of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Introduce indicator variables: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314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Likelihood of the data: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5600" y="2290465"/>
            <a:ext cx="5715000" cy="12192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3175" lvl="1" indent="0">
              <a:buNone/>
            </a:pPr>
            <a:r>
              <a:rPr lang="en-US" b="0" dirty="0"/>
              <a:t>Given number of components:</a:t>
            </a:r>
          </a:p>
          <a:p>
            <a:pPr marL="3175" lvl="1" indent="0">
              <a:buNone/>
            </a:pPr>
            <a:r>
              <a:rPr lang="en-US" b="0" dirty="0"/>
              <a:t>Given points:</a:t>
            </a:r>
          </a:p>
          <a:p>
            <a:pPr marL="3175" lvl="1" indent="0">
              <a:buNone/>
            </a:pPr>
            <a:r>
              <a:rPr lang="en-US" b="0" dirty="0"/>
              <a:t>Learn parameters: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 setup:</a:t>
            </a:r>
          </a:p>
        </p:txBody>
      </p:sp>
    </p:spTree>
    <p:extLst>
      <p:ext uri="{BB962C8B-B14F-4D97-AF65-F5344CB8AC3E}">
        <p14:creationId xmlns:p14="http://schemas.microsoft.com/office/powerpoint/2010/main" val="2127398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1918395"/>
            <a:ext cx="3489960" cy="3276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EM to the Rescue!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604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Expectation Maximization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1455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Guess the model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parameters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E-step: Compute posterior distribution over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latent 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hidden) variables given the model parameters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M-step: Update model parameters using posterior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distribution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computed in the E-step</a:t>
            </a:r>
          </a:p>
          <a:p>
            <a:pPr lvl="0" algn="ctr">
              <a:defRPr/>
            </a:pP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Iterate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until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4840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We’re faced with this: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269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It’d be a lot easier if we knew the z’s!</a:t>
            </a:r>
          </a:p>
        </p:txBody>
      </p:sp>
    </p:spTree>
    <p:extLst>
      <p:ext uri="{BB962C8B-B14F-4D97-AF65-F5344CB8AC3E}">
        <p14:creationId xmlns:p14="http://schemas.microsoft.com/office/powerpoint/2010/main" val="1299379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n-a-miracle-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381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8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09800" y="2362200"/>
            <a:ext cx="5105400" cy="2743200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dirty="0" smtClean="0"/>
              <a:t>E-step: compute expectation of </a:t>
            </a:r>
            <a:r>
              <a:rPr lang="en-US" i="1" dirty="0" smtClean="0"/>
              <a:t>z</a:t>
            </a:r>
            <a:r>
              <a:rPr lang="en-US" dirty="0" smtClean="0"/>
              <a:t> variables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 smtClean="0"/>
              <a:t>M-step: compute new model parameters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895600"/>
            <a:ext cx="402336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267200"/>
            <a:ext cx="3962400" cy="231648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EM for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GMMs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7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3716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Initialize: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940" y="1447800"/>
            <a:ext cx="1470660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9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/>
          <p:cNvSpPr/>
          <p:nvPr/>
        </p:nvSpPr>
        <p:spPr bwMode="auto">
          <a:xfrm rot="5400000">
            <a:off x="4282439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>
            <a:off x="5257800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5400000">
            <a:off x="6629400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663440" y="17526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4663440" y="2286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4663440" y="28194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4663440" y="35814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43200"/>
            <a:ext cx="268224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5400"/>
            <a:ext cx="2641600" cy="1544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054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054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0960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0960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960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960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4676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4676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676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K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4676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3200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0400" y="1795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576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576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6576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err="1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" y="2281535"/>
            <a:ext cx="70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Map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3000" y="4567535"/>
            <a:ext cx="111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 rot="21239651">
            <a:off x="548261" y="5509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about Spark?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74259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Criteria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187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to form clusters?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568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similarity (low distance) between items in the same cluster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Low similarity (high distance) between items in different clusters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805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 labeling is a separate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(difficult) problem!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42449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1563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8984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GMM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30640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distance of points to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55140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Recompute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new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30640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E-step: compute expectation of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z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indicator variables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43975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M-step: update values of model parameters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vs. GMMs</a:t>
            </a:r>
          </a:p>
        </p:txBody>
      </p:sp>
    </p:spTree>
    <p:extLst>
      <p:ext uri="{BB962C8B-B14F-4D97-AF65-F5344CB8AC3E}">
        <p14:creationId xmlns:p14="http://schemas.microsoft.com/office/powerpoint/2010/main" val="4253336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4px-ClusterAnalysis_Mous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154147" cy="328873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</a:t>
            </a:r>
            <a:r>
              <a:rPr lang="en-US" sz="1000" b="0" i="1" dirty="0" smtClean="0">
                <a:solidFill>
                  <a:srgbClr val="000000"/>
                </a:solidFill>
              </a:rPr>
              <a:t>k</a:t>
            </a:r>
            <a:r>
              <a:rPr lang="en-US" sz="1000" b="0" dirty="0" smtClean="0">
                <a:solidFill>
                  <a:srgbClr val="000000"/>
                </a:solidFill>
              </a:rPr>
              <a:t>-means clustering)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874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40455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Unsupervised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If supervised learning is function induction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unsupervised learning?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336446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Learning something about the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inherent structure of the data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it good for?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543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 of Clustering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images to summarize search results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customers to infer viewing habits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biological sequences to understand evolution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sensor logs for outlier detection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284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Evaluation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Classification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Nearest neighbor search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know how well we’re doing?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1239651">
            <a:off x="5291982" y="5661228"/>
            <a:ext cx="3385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Inherent challenges of </a:t>
            </a:r>
            <a:r>
              <a:rPr lang="en-US" sz="2400" b="0" smtClean="0">
                <a:solidFill>
                  <a:srgbClr val="FF0000"/>
                </a:solidFill>
                <a:latin typeface="Gill Sans"/>
              </a:rPr>
              <a:t>unsupervised techniques!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9757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45_fil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420" y="0"/>
            <a:ext cx="1115122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14300"/>
            <a:ext cx="8686800" cy="10287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(Star cluster)</a:t>
            </a:r>
            <a:endParaRPr lang="en-US" sz="1000" b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349941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52814</TotalTime>
  <Words>1088</Words>
  <Application>Microsoft Macintosh PowerPoint</Application>
  <PresentationFormat>On-screen Show (4:3)</PresentationFormat>
  <Paragraphs>256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 Black</vt:lpstr>
      <vt:lpstr>Gill Sans</vt:lpstr>
      <vt:lpstr>Helvetica Neue</vt:lpstr>
      <vt:lpstr>Times New Roman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10557</cp:revision>
  <dcterms:created xsi:type="dcterms:W3CDTF">2012-08-31T06:36:49Z</dcterms:created>
  <dcterms:modified xsi:type="dcterms:W3CDTF">2017-03-09T03:10:15Z</dcterms:modified>
  <cp:category/>
</cp:coreProperties>
</file>